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058400" cx="18288000"/>
  <p:notesSz cx="6858000" cy="9144000"/>
  <p:embeddedFontLst>
    <p:embeddedFont>
      <p:font typeface="Rubik Medium"/>
      <p:regular r:id="rId23"/>
      <p:bold r:id="rId24"/>
      <p:italic r:id="rId25"/>
      <p:boldItalic r:id="rId26"/>
    </p:embeddedFont>
    <p:embeddedFont>
      <p:font typeface="Space Mono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ubik Light"/>
      <p:regular r:id="rId35"/>
      <p:bold r:id="rId36"/>
      <p:italic r:id="rId37"/>
      <p:boldItalic r:id="rId38"/>
    </p:embeddedFont>
    <p:embeddedFont>
      <p:font typeface="Inter"/>
      <p:regular r:id="rId39"/>
      <p:bold r:id="rId40"/>
    </p:embeddedFont>
    <p:embeddedFont>
      <p:font typeface="Space Grotesk Medium"/>
      <p:regular r:id="rId41"/>
      <p:bold r:id="rId42"/>
    </p:embeddedFont>
    <p:embeddedFont>
      <p:font typeface="Rubik SemiBold"/>
      <p:regular r:id="rId43"/>
      <p:bold r:id="rId44"/>
      <p:italic r:id="rId45"/>
      <p:boldItalic r:id="rId46"/>
    </p:embeddedFont>
    <p:embeddedFont>
      <p:font typeface="Rubik"/>
      <p:regular r:id="rId47"/>
      <p:bold r:id="rId48"/>
      <p:italic r:id="rId49"/>
      <p:boldItalic r:id="rId50"/>
    </p:embeddedFont>
    <p:embeddedFont>
      <p:font typeface="Roboto Mono"/>
      <p:regular r:id="rId51"/>
      <p:bold r:id="rId52"/>
      <p:italic r:id="rId53"/>
      <p:boldItalic r:id="rId54"/>
    </p:embeddedFont>
    <p:embeddedFont>
      <p:font typeface="Inter Medium"/>
      <p:regular r:id="rId55"/>
      <p:bold r:id="rId56"/>
    </p:embeddedFont>
    <p:embeddedFont>
      <p:font typeface="Space Grotesk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22">
          <p15:clr>
            <a:srgbClr val="9AA0A6"/>
          </p15:clr>
        </p15:guide>
        <p15:guide id="2" pos="5812">
          <p15:clr>
            <a:srgbClr val="9AA0A6"/>
          </p15:clr>
        </p15:guide>
        <p15:guide id="3" pos="8490">
          <p15:clr>
            <a:srgbClr val="9AA0A6"/>
          </p15:clr>
        </p15:guide>
        <p15:guide id="4" pos="3024">
          <p15:clr>
            <a:srgbClr val="9AA0A6"/>
          </p15:clr>
        </p15:guide>
        <p15:guide id="5" pos="5705">
          <p15:clr>
            <a:srgbClr val="9AA0A6"/>
          </p15:clr>
        </p15:guide>
        <p15:guide id="6" pos="83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22"/>
        <p:guide pos="5812"/>
        <p:guide pos="8490"/>
        <p:guide pos="3024"/>
        <p:guide pos="5705"/>
        <p:guide pos="839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42" Type="http://schemas.openxmlformats.org/officeDocument/2006/relationships/font" Target="fonts/SpaceGroteskMedium-bold.fntdata"/><Relationship Id="rId41" Type="http://schemas.openxmlformats.org/officeDocument/2006/relationships/font" Target="fonts/SpaceGroteskMedium-regular.fntdata"/><Relationship Id="rId44" Type="http://schemas.openxmlformats.org/officeDocument/2006/relationships/font" Target="fonts/RubikSemiBold-bold.fntdata"/><Relationship Id="rId43" Type="http://schemas.openxmlformats.org/officeDocument/2006/relationships/font" Target="fonts/RubikSemiBold-regular.fntdata"/><Relationship Id="rId46" Type="http://schemas.openxmlformats.org/officeDocument/2006/relationships/font" Target="fonts/RubikSemiBold-boldItalic.fntdata"/><Relationship Id="rId45" Type="http://schemas.openxmlformats.org/officeDocument/2006/relationships/font" Target="fonts/Rubik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ubik-bold.fntdata"/><Relationship Id="rId47" Type="http://schemas.openxmlformats.org/officeDocument/2006/relationships/font" Target="fonts/Rubik-regular.fntdata"/><Relationship Id="rId49" Type="http://schemas.openxmlformats.org/officeDocument/2006/relationships/font" Target="fonts/Rubik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SpaceMono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RubikLight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ubikLight-italic.fntdata"/><Relationship Id="rId36" Type="http://schemas.openxmlformats.org/officeDocument/2006/relationships/font" Target="fonts/RubikLight-bold.fntdata"/><Relationship Id="rId39" Type="http://schemas.openxmlformats.org/officeDocument/2006/relationships/font" Target="fonts/Inter-regular.fntdata"/><Relationship Id="rId38" Type="http://schemas.openxmlformats.org/officeDocument/2006/relationships/font" Target="fonts/Rubik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ubikMedium-bold.fntdata"/><Relationship Id="rId23" Type="http://schemas.openxmlformats.org/officeDocument/2006/relationships/font" Target="fonts/RubikMedium-regular.fntdata"/><Relationship Id="rId26" Type="http://schemas.openxmlformats.org/officeDocument/2006/relationships/font" Target="fonts/RubikMedium-boldItalic.fntdata"/><Relationship Id="rId25" Type="http://schemas.openxmlformats.org/officeDocument/2006/relationships/font" Target="fonts/RubikMedium-italic.fntdata"/><Relationship Id="rId28" Type="http://schemas.openxmlformats.org/officeDocument/2006/relationships/font" Target="fonts/SpaceMono-bold.fntdata"/><Relationship Id="rId27" Type="http://schemas.openxmlformats.org/officeDocument/2006/relationships/font" Target="fonts/SpaceMono-regular.fntdata"/><Relationship Id="rId29" Type="http://schemas.openxmlformats.org/officeDocument/2006/relationships/font" Target="fonts/SpaceMono-italic.fntdata"/><Relationship Id="rId51" Type="http://schemas.openxmlformats.org/officeDocument/2006/relationships/font" Target="fonts/RobotoMono-regular.fntdata"/><Relationship Id="rId50" Type="http://schemas.openxmlformats.org/officeDocument/2006/relationships/font" Target="fonts/Rubik-boldItalic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6.xml"/><Relationship Id="rId55" Type="http://schemas.openxmlformats.org/officeDocument/2006/relationships/font" Target="fonts/InterMedium-regular.fntdata"/><Relationship Id="rId10" Type="http://schemas.openxmlformats.org/officeDocument/2006/relationships/slide" Target="slides/slide5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57" Type="http://schemas.openxmlformats.org/officeDocument/2006/relationships/font" Target="fonts/SpaceGrotesk-regular.fntdata"/><Relationship Id="rId12" Type="http://schemas.openxmlformats.org/officeDocument/2006/relationships/slide" Target="slides/slide7.xml"/><Relationship Id="rId56" Type="http://schemas.openxmlformats.org/officeDocument/2006/relationships/font" Target="fonts/Inter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SpaceGrotesk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3d04dc05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3d04dc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1858ba1f8_0_53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1858ba1f8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1858ba1f8_0_54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1858ba1f8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1858ba1f8_0_567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51858ba1f8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1858ba1f8_0_586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1858ba1f8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51858ba1f8_0_472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51858ba1f8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Pro-tip: </a:t>
            </a:r>
            <a:r>
              <a:rPr lang="en">
                <a:solidFill>
                  <a:schemeClr val="dk1"/>
                </a:solidFill>
              </a:rPr>
              <a:t>Prioritize the gaps so Data Card creators have an actionable path forward.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288f5e354_0_153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288f5e35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483d04dc05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483d04dc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483d04dc05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483d04dc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1858ba1f8_0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1858ba1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288f5e354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288f5e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288f5e354_0_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288f5e35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1858ba1f8_0_313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1858ba1f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288f5e354_0_13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288f5e35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1858ba1f8_0_346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1858ba1f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1858ba1f8_0_382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1858ba1f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1858ba1f8_0_512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1858ba1f8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abs/2205.0525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/>
          <p:nvPr/>
        </p:nvSpPr>
        <p:spPr>
          <a:xfrm>
            <a:off x="12102325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4"/>
          <p:cNvSpPr/>
          <p:nvPr/>
        </p:nvSpPr>
        <p:spPr>
          <a:xfrm>
            <a:off x="6400800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4"/>
          <p:cNvSpPr/>
          <p:nvPr/>
        </p:nvSpPr>
        <p:spPr>
          <a:xfrm>
            <a:off x="12102325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4"/>
          <p:cNvSpPr/>
          <p:nvPr/>
        </p:nvSpPr>
        <p:spPr>
          <a:xfrm>
            <a:off x="6400800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4"/>
          <p:cNvSpPr/>
          <p:nvPr/>
        </p:nvSpPr>
        <p:spPr>
          <a:xfrm>
            <a:off x="59433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GAP OBSERVED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54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54"/>
          <p:cNvSpPr txBox="1"/>
          <p:nvPr>
            <p:ph type="title"/>
          </p:nvPr>
        </p:nvSpPr>
        <p:spPr>
          <a:xfrm>
            <a:off x="685800" y="679700"/>
            <a:ext cx="548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Gap: Disaggregated Analysis</a:t>
            </a:r>
            <a:endParaRPr sz="2400"/>
          </a:p>
        </p:txBody>
      </p:sp>
      <p:sp>
        <p:nvSpPr>
          <p:cNvPr id="413" name="Google Shape;413;p54"/>
          <p:cNvSpPr/>
          <p:nvPr/>
        </p:nvSpPr>
        <p:spPr>
          <a:xfrm>
            <a:off x="59434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Provide a description of this gap as observed in the Data Card or the assessment of the dataset.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54"/>
          <p:cNvSpPr/>
          <p:nvPr/>
        </p:nvSpPr>
        <p:spPr>
          <a:xfrm>
            <a:off x="118871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READER IMPACT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54"/>
          <p:cNvSpPr/>
          <p:nvPr/>
        </p:nvSpPr>
        <p:spPr>
          <a:xfrm>
            <a:off x="5943390" y="52113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SOURCE + EVIDENCE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54"/>
          <p:cNvSpPr/>
          <p:nvPr/>
        </p:nvSpPr>
        <p:spPr>
          <a:xfrm>
            <a:off x="11887201" y="5211350"/>
            <a:ext cx="26790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MITIGATION / ACTION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54"/>
          <p:cNvSpPr/>
          <p:nvPr/>
        </p:nvSpPr>
        <p:spPr>
          <a:xfrm>
            <a:off x="118872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Which reader or audience group will this gap most likely impact?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54"/>
          <p:cNvSpPr/>
          <p:nvPr/>
        </p:nvSpPr>
        <p:spPr>
          <a:xfrm>
            <a:off x="5943400" y="60055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If at all, what is the source of the gap? If possible, point to evidence in the Data Card.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54"/>
          <p:cNvSpPr/>
          <p:nvPr/>
        </p:nvSpPr>
        <p:spPr>
          <a:xfrm>
            <a:off x="11887200" y="6005525"/>
            <a:ext cx="2595600" cy="2131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How might this gap be reduced? If at all, what strategies can help dataset owners take to complete the evaluation or explicitly make the reader aware of this gap?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54"/>
          <p:cNvSpPr/>
          <p:nvPr/>
        </p:nvSpPr>
        <p:spPr>
          <a:xfrm>
            <a:off x="685800" y="1600200"/>
            <a:ext cx="4114800" cy="797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Assumption: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Input Myopia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Gap occurs when: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 Card presents evaluation and robustness statistics in aggregate, and are not broken down by meaningful and potentially sensitive intersections in variables of interest.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Examples of gaps in the Data Card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 missing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fairness analysis, disaggregated statistics, correlations, risks and trade-offs.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/>
          <p:nvPr/>
        </p:nvSpPr>
        <p:spPr>
          <a:xfrm>
            <a:off x="12102325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5"/>
          <p:cNvSpPr/>
          <p:nvPr/>
        </p:nvSpPr>
        <p:spPr>
          <a:xfrm>
            <a:off x="6400800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5"/>
          <p:cNvSpPr/>
          <p:nvPr/>
        </p:nvSpPr>
        <p:spPr>
          <a:xfrm>
            <a:off x="12102325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5"/>
          <p:cNvSpPr/>
          <p:nvPr/>
        </p:nvSpPr>
        <p:spPr>
          <a:xfrm>
            <a:off x="6400800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5"/>
          <p:cNvSpPr/>
          <p:nvPr/>
        </p:nvSpPr>
        <p:spPr>
          <a:xfrm>
            <a:off x="59433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GAP OBSERVED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0" name="Google Shape;430;p55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55"/>
          <p:cNvSpPr txBox="1"/>
          <p:nvPr>
            <p:ph type="title"/>
          </p:nvPr>
        </p:nvSpPr>
        <p:spPr>
          <a:xfrm>
            <a:off x="685800" y="679700"/>
            <a:ext cx="548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Gap: </a:t>
            </a:r>
            <a:r>
              <a:rPr lang="en" sz="2400"/>
              <a:t>Incommensurables</a:t>
            </a:r>
            <a:endParaRPr sz="2400"/>
          </a:p>
        </p:txBody>
      </p:sp>
      <p:sp>
        <p:nvSpPr>
          <p:cNvPr id="432" name="Google Shape;432;p55"/>
          <p:cNvSpPr/>
          <p:nvPr/>
        </p:nvSpPr>
        <p:spPr>
          <a:xfrm>
            <a:off x="59434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Provide a description of this gap as observed in the Data Card or the assessment of the dataset.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55"/>
          <p:cNvSpPr/>
          <p:nvPr/>
        </p:nvSpPr>
        <p:spPr>
          <a:xfrm>
            <a:off x="118871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READER IMPACT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55"/>
          <p:cNvSpPr/>
          <p:nvPr/>
        </p:nvSpPr>
        <p:spPr>
          <a:xfrm>
            <a:off x="5943390" y="52113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SOURCE + EVIDENCE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55"/>
          <p:cNvSpPr/>
          <p:nvPr/>
        </p:nvSpPr>
        <p:spPr>
          <a:xfrm>
            <a:off x="11887201" y="5211350"/>
            <a:ext cx="26790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MITIGATION / ACTION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55"/>
          <p:cNvSpPr/>
          <p:nvPr/>
        </p:nvSpPr>
        <p:spPr>
          <a:xfrm>
            <a:off x="118872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Which reader or audience group will this gap most likely impact?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55"/>
          <p:cNvSpPr/>
          <p:nvPr/>
        </p:nvSpPr>
        <p:spPr>
          <a:xfrm>
            <a:off x="5943400" y="60055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If at all, what is the source of the gap? If possible, point to evidence in the Data Card.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11887200" y="6005525"/>
            <a:ext cx="2595600" cy="2131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How might this gap be reduced? If at all, what strategies can help dataset owners take to complete the evaluation or explicitly make the reader aware of this gap?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55"/>
          <p:cNvSpPr/>
          <p:nvPr/>
        </p:nvSpPr>
        <p:spPr>
          <a:xfrm>
            <a:off x="685800" y="1600200"/>
            <a:ext cx="4114800" cy="797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Assumption: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Quantifiability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Gap occurs when: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harms and benefits of using a dataset in the intended use cases are assumed to be comparable in the same scale, and may disproportionately impact underrepresented groups.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Examples of gaps in the Data Card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 missing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points, sampling errors when pertinent, and any other qualitative impacts that cannot be inferred from the dataset itself, such as suitable and unsuitable use cases.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/>
          <p:nvPr/>
        </p:nvSpPr>
        <p:spPr>
          <a:xfrm>
            <a:off x="12102325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6"/>
          <p:cNvSpPr/>
          <p:nvPr/>
        </p:nvSpPr>
        <p:spPr>
          <a:xfrm>
            <a:off x="6400800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6"/>
          <p:cNvSpPr/>
          <p:nvPr/>
        </p:nvSpPr>
        <p:spPr>
          <a:xfrm>
            <a:off x="12102325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6"/>
          <p:cNvSpPr/>
          <p:nvPr/>
        </p:nvSpPr>
        <p:spPr>
          <a:xfrm>
            <a:off x="6400800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6"/>
          <p:cNvSpPr/>
          <p:nvPr/>
        </p:nvSpPr>
        <p:spPr>
          <a:xfrm>
            <a:off x="59433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GAP OBSERVED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" name="Google Shape;449;p56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0" name="Google Shape;450;p56"/>
          <p:cNvSpPr txBox="1"/>
          <p:nvPr>
            <p:ph type="title"/>
          </p:nvPr>
        </p:nvSpPr>
        <p:spPr>
          <a:xfrm>
            <a:off x="685800" y="679700"/>
            <a:ext cx="548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Gap: </a:t>
            </a:r>
            <a:r>
              <a:rPr lang="en" sz="2400"/>
              <a:t>Disparate Harms &amp; Benefits</a:t>
            </a:r>
            <a:endParaRPr sz="2400"/>
          </a:p>
        </p:txBody>
      </p:sp>
      <p:sp>
        <p:nvSpPr>
          <p:cNvPr id="451" name="Google Shape;451;p56"/>
          <p:cNvSpPr/>
          <p:nvPr/>
        </p:nvSpPr>
        <p:spPr>
          <a:xfrm>
            <a:off x="59434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Provide a description of this gap as observed in the Data Card or the assessment of the dataset.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" name="Google Shape;452;p56"/>
          <p:cNvSpPr/>
          <p:nvPr/>
        </p:nvSpPr>
        <p:spPr>
          <a:xfrm>
            <a:off x="118871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READER IMPACT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3" name="Google Shape;453;p56"/>
          <p:cNvSpPr/>
          <p:nvPr/>
        </p:nvSpPr>
        <p:spPr>
          <a:xfrm>
            <a:off x="5943390" y="52113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SOURCE + EVIDENCE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" name="Google Shape;454;p56"/>
          <p:cNvSpPr/>
          <p:nvPr/>
        </p:nvSpPr>
        <p:spPr>
          <a:xfrm>
            <a:off x="11887201" y="5211350"/>
            <a:ext cx="26790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MITIGATION / ACTION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56"/>
          <p:cNvSpPr/>
          <p:nvPr/>
        </p:nvSpPr>
        <p:spPr>
          <a:xfrm>
            <a:off x="118872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Which reader or audience group will this gap most likely impact?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56"/>
          <p:cNvSpPr/>
          <p:nvPr/>
        </p:nvSpPr>
        <p:spPr>
          <a:xfrm>
            <a:off x="5943400" y="60055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If at all, what is the source of the gap? If possible, point to evidence in the Data Card.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56"/>
          <p:cNvSpPr/>
          <p:nvPr/>
        </p:nvSpPr>
        <p:spPr>
          <a:xfrm>
            <a:off x="11887200" y="6005525"/>
            <a:ext cx="2595600" cy="2131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How might this gap be reduced? If at all, what strategies can help dataset owners take to complete the evaluation or explicitly make the reader aware of this gap?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56"/>
          <p:cNvSpPr/>
          <p:nvPr/>
        </p:nvSpPr>
        <p:spPr>
          <a:xfrm>
            <a:off x="685800" y="1600200"/>
            <a:ext cx="4114800" cy="797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Assumption: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Failure Cases are Equivalent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Gap occurs when: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 Card describes the impact of errors generally – without breaking down errors by how offensive or harmful they might be.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Examples of gaps in the Data Card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 missing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descriptions of the model(s) used to demonstrate performance, description of evaluation processes, expected performance and any known caveats that readers should be aware of.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/>
          <p:nvPr/>
        </p:nvSpPr>
        <p:spPr>
          <a:xfrm>
            <a:off x="12102325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7"/>
          <p:cNvSpPr/>
          <p:nvPr/>
        </p:nvSpPr>
        <p:spPr>
          <a:xfrm>
            <a:off x="6400800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/>
          <p:nvPr/>
        </p:nvSpPr>
        <p:spPr>
          <a:xfrm>
            <a:off x="12102325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7"/>
          <p:cNvSpPr/>
          <p:nvPr/>
        </p:nvSpPr>
        <p:spPr>
          <a:xfrm>
            <a:off x="6400800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7"/>
          <p:cNvSpPr/>
          <p:nvPr/>
        </p:nvSpPr>
        <p:spPr>
          <a:xfrm>
            <a:off x="59433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GAP OBSERVED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57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9" name="Google Shape;469;p57"/>
          <p:cNvSpPr txBox="1"/>
          <p:nvPr>
            <p:ph type="title"/>
          </p:nvPr>
        </p:nvSpPr>
        <p:spPr>
          <a:xfrm>
            <a:off x="685800" y="679700"/>
            <a:ext cx="548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Gap: </a:t>
            </a:r>
            <a:r>
              <a:rPr lang="en" sz="2400"/>
              <a:t>Data Drifts</a:t>
            </a:r>
            <a:endParaRPr sz="2400"/>
          </a:p>
        </p:txBody>
      </p:sp>
      <p:sp>
        <p:nvSpPr>
          <p:cNvPr id="470" name="Google Shape;470;p57"/>
          <p:cNvSpPr/>
          <p:nvPr/>
        </p:nvSpPr>
        <p:spPr>
          <a:xfrm>
            <a:off x="59434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Provide a description of this gap as observed in the Data Card or the assessment of the dataset.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57"/>
          <p:cNvSpPr/>
          <p:nvPr/>
        </p:nvSpPr>
        <p:spPr>
          <a:xfrm>
            <a:off x="118871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READER IMPACT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" name="Google Shape;472;p57"/>
          <p:cNvSpPr/>
          <p:nvPr/>
        </p:nvSpPr>
        <p:spPr>
          <a:xfrm>
            <a:off x="5943390" y="52113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SOURCE + EVIDENCE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57"/>
          <p:cNvSpPr/>
          <p:nvPr/>
        </p:nvSpPr>
        <p:spPr>
          <a:xfrm>
            <a:off x="11887201" y="5211350"/>
            <a:ext cx="26790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MITIGATION / ACTION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57"/>
          <p:cNvSpPr/>
          <p:nvPr/>
        </p:nvSpPr>
        <p:spPr>
          <a:xfrm>
            <a:off x="118872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Which reader or audience group will this gap most likely impact?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57"/>
          <p:cNvSpPr/>
          <p:nvPr/>
        </p:nvSpPr>
        <p:spPr>
          <a:xfrm>
            <a:off x="5943400" y="60055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If at all, what is the source of the gap? If possible, point to evidence in the Data Card.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57"/>
          <p:cNvSpPr/>
          <p:nvPr/>
        </p:nvSpPr>
        <p:spPr>
          <a:xfrm>
            <a:off x="11887200" y="6005525"/>
            <a:ext cx="2595600" cy="2131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How might this gap be reduced? If at all, what strategies can help dataset owners take to complete the evaluation or explicitly make the reader aware of this gap?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57"/>
          <p:cNvSpPr/>
          <p:nvPr/>
        </p:nvSpPr>
        <p:spPr>
          <a:xfrm>
            <a:off x="685800" y="1600200"/>
            <a:ext cx="4114800" cy="797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Assumption: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Test Data Validity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Gap occurs when: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he Data Card describes a distribution of the data that diverges from that of the ecosystem, evaluation samples, or don’t account from system feedback effects.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Examples of gaps in the Data Card include missing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sources, its features, shapes and any warnings about the datasets in use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8"/>
          <p:cNvSpPr/>
          <p:nvPr/>
        </p:nvSpPr>
        <p:spPr>
          <a:xfrm>
            <a:off x="13494825" y="679700"/>
            <a:ext cx="4114800" cy="84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8"/>
          <p:cNvSpPr/>
          <p:nvPr/>
        </p:nvSpPr>
        <p:spPr>
          <a:xfrm>
            <a:off x="14160925" y="910975"/>
            <a:ext cx="27825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MITIGATION / ACTION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p58"/>
          <p:cNvSpPr/>
          <p:nvPr/>
        </p:nvSpPr>
        <p:spPr>
          <a:xfrm>
            <a:off x="4955475" y="679700"/>
            <a:ext cx="4114800" cy="84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8"/>
          <p:cNvSpPr/>
          <p:nvPr/>
        </p:nvSpPr>
        <p:spPr>
          <a:xfrm>
            <a:off x="685800" y="679700"/>
            <a:ext cx="4114800" cy="84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8"/>
          <p:cNvSpPr/>
          <p:nvPr/>
        </p:nvSpPr>
        <p:spPr>
          <a:xfrm>
            <a:off x="153090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GAP OBSERVED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58"/>
          <p:cNvSpPr/>
          <p:nvPr/>
        </p:nvSpPr>
        <p:spPr>
          <a:xfrm>
            <a:off x="1522325" y="16713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1 .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Largest Gaps observed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9" name="Google Shape;489;p58"/>
          <p:cNvSpPr/>
          <p:nvPr/>
        </p:nvSpPr>
        <p:spPr>
          <a:xfrm>
            <a:off x="5800575" y="910975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SOURCE + EVIDENCE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0" name="Google Shape;490;p58"/>
          <p:cNvSpPr/>
          <p:nvPr/>
        </p:nvSpPr>
        <p:spPr>
          <a:xfrm>
            <a:off x="1522325" y="38442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 . ✍️ Largest Gaps observed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1" name="Google Shape;491;p58"/>
          <p:cNvSpPr/>
          <p:nvPr/>
        </p:nvSpPr>
        <p:spPr>
          <a:xfrm>
            <a:off x="1522325" y="59389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 . ✍️ Largest Gaps observed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2" name="Google Shape;492;p58"/>
          <p:cNvSpPr/>
          <p:nvPr/>
        </p:nvSpPr>
        <p:spPr>
          <a:xfrm>
            <a:off x="5715075" y="16713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Sources and evidence of gaps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" name="Google Shape;493;p58"/>
          <p:cNvSpPr/>
          <p:nvPr/>
        </p:nvSpPr>
        <p:spPr>
          <a:xfrm>
            <a:off x="5715075" y="38442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Sources and evidence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" name="Google Shape;494;p58"/>
          <p:cNvSpPr/>
          <p:nvPr/>
        </p:nvSpPr>
        <p:spPr>
          <a:xfrm>
            <a:off x="5715075" y="59389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Sources and evidence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5" name="Google Shape;495;p58"/>
          <p:cNvSpPr/>
          <p:nvPr/>
        </p:nvSpPr>
        <p:spPr>
          <a:xfrm>
            <a:off x="9225150" y="679700"/>
            <a:ext cx="4114800" cy="84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8"/>
          <p:cNvSpPr/>
          <p:nvPr/>
        </p:nvSpPr>
        <p:spPr>
          <a:xfrm>
            <a:off x="10070250" y="910975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READERS IMPACTED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7" name="Google Shape;497;p58"/>
          <p:cNvSpPr/>
          <p:nvPr/>
        </p:nvSpPr>
        <p:spPr>
          <a:xfrm>
            <a:off x="9984750" y="16713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1 . ✍️ Reader and audience groups most impacted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8" name="Google Shape;498;p58"/>
          <p:cNvSpPr/>
          <p:nvPr/>
        </p:nvSpPr>
        <p:spPr>
          <a:xfrm>
            <a:off x="9984750" y="38442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2 . ✍️ 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Reader and audience groups moderately impacted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9" name="Google Shape;499;p58"/>
          <p:cNvSpPr/>
          <p:nvPr/>
        </p:nvSpPr>
        <p:spPr>
          <a:xfrm>
            <a:off x="9984750" y="59389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3 . ✍️ 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Reader and audience groups somewhat impacted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14160925" y="16713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1 . ✍️ Actionable steps for Data Card Creator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1" name="Google Shape;501;p58"/>
          <p:cNvSpPr/>
          <p:nvPr/>
        </p:nvSpPr>
        <p:spPr>
          <a:xfrm>
            <a:off x="14160925" y="38442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2 . 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Actionable steps for Data Card Creator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2" name="Google Shape;502;p58"/>
          <p:cNvSpPr/>
          <p:nvPr/>
        </p:nvSpPr>
        <p:spPr>
          <a:xfrm>
            <a:off x="14160925" y="59389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3 . 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Actionable steps for Data Card Creator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9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Checklist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508" name="Google Shape;508;p59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Audited a completed Data Card for six assumptions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Identified specific gaps in documentation that can be corrected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Feedback that the Data Card producers can use to improve the Data Card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Identified aspects of a dataset that might not be remediated at this time,</a:t>
            </a:r>
            <a:br>
              <a:rPr lang="en" sz="28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	but can inform future dataset development and documentation practices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09" name="Google Shape;509;p59"/>
          <p:cNvSpPr/>
          <p:nvPr/>
        </p:nvSpPr>
        <p:spPr>
          <a:xfrm>
            <a:off x="915975" y="3636067"/>
            <a:ext cx="432300" cy="422700"/>
          </a:xfrm>
          <a:prstGeom prst="ellipse">
            <a:avLst/>
          </a:prstGeom>
          <a:solidFill>
            <a:srgbClr val="8FDC0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10" name="Google Shape;510;p59"/>
          <p:cNvSpPr/>
          <p:nvPr/>
        </p:nvSpPr>
        <p:spPr>
          <a:xfrm>
            <a:off x="915975" y="4710009"/>
            <a:ext cx="432300" cy="422700"/>
          </a:xfrm>
          <a:prstGeom prst="ellipse">
            <a:avLst/>
          </a:prstGeom>
          <a:solidFill>
            <a:srgbClr val="8FDC0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11" name="Google Shape;511;p59"/>
          <p:cNvSpPr/>
          <p:nvPr/>
        </p:nvSpPr>
        <p:spPr>
          <a:xfrm>
            <a:off x="915975" y="5860150"/>
            <a:ext cx="432300" cy="422700"/>
          </a:xfrm>
          <a:prstGeom prst="ellipse">
            <a:avLst/>
          </a:prstGeom>
          <a:solidFill>
            <a:srgbClr val="8FDC0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12" name="Google Shape;512;p59"/>
          <p:cNvSpPr/>
          <p:nvPr/>
        </p:nvSpPr>
        <p:spPr>
          <a:xfrm>
            <a:off x="915975" y="6934092"/>
            <a:ext cx="432300" cy="422700"/>
          </a:xfrm>
          <a:prstGeom prst="ellipse">
            <a:avLst/>
          </a:prstGeom>
          <a:solidFill>
            <a:srgbClr val="8FDC0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18" name="Google Shape;51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0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1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5" name="Google Shape;52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425354"/>
                </a:solidFill>
              </a:rPr>
              <a:t>02	Inspect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1A318"/>
                </a:solidFill>
              </a:rPr>
              <a:t>04	Audit</a:t>
            </a:r>
            <a:endParaRPr>
              <a:solidFill>
                <a:srgbClr val="71A318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49393" r="22893" t="0"/>
          <a:stretch/>
        </p:blipFill>
        <p:spPr>
          <a:xfrm>
            <a:off x="-308875" y="0"/>
            <a:ext cx="4955474" cy="10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3104" l="0" r="0" t="3104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Gaps</a:t>
            </a:r>
            <a:br>
              <a:rPr lang="en"/>
            </a:br>
            <a:r>
              <a:rPr lang="en"/>
              <a:t>in ML Practice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Using a framework of assumptions, identify gaps in dataset documentation that can adversely affect a reader’s evaluation of the dataset.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 sz="2600"/>
              <a:t>Though originally designed for ML models, this worksheet lists six common assumptions and their corresponding evaluation gaps. Use this table to audit a Data Card for possible gaps and remediative actions.</a:t>
            </a:r>
            <a:endParaRPr sz="2600"/>
          </a:p>
        </p:txBody>
      </p:sp>
      <p:sp>
        <p:nvSpPr>
          <p:cNvPr id="313" name="Google Shape;313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Evaluation and recommendations for completed</a:t>
            </a:r>
            <a:r>
              <a:rPr lang="en" sz="2600"/>
              <a:t> Data Cards to account for </a:t>
            </a:r>
            <a:br>
              <a:rPr lang="en" sz="2600"/>
            </a:br>
            <a:r>
              <a:rPr lang="en" sz="2600"/>
              <a:t>a wide range of factors and reader needs. </a:t>
            </a:r>
            <a:endParaRPr sz="2600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rPr lang="en" sz="2600"/>
              <a:t>This worksheet was adapted from </a:t>
            </a:r>
            <a:r>
              <a:rPr lang="en" sz="2600" u="sng">
                <a:solidFill>
                  <a:srgbClr val="D368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Evaluation Gaps in Machine Learning Practice</a:t>
            </a:r>
            <a:r>
              <a:rPr lang="en" sz="2600"/>
              <a:t>, by Hutchinson, et al.</a:t>
            </a:r>
            <a:endParaRPr sz="2600"/>
          </a:p>
        </p:txBody>
      </p:sp>
      <p:sp>
        <p:nvSpPr>
          <p:cNvPr id="314" name="Google Shape;314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Advanced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4294967295" type="title"/>
          </p:nvPr>
        </p:nvSpPr>
        <p:spPr>
          <a:xfrm>
            <a:off x="685800" y="681350"/>
            <a:ext cx="169326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Six Assumptions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20" name="Google Shape;320;p49"/>
          <p:cNvSpPr/>
          <p:nvPr/>
        </p:nvSpPr>
        <p:spPr>
          <a:xfrm>
            <a:off x="689200" y="1600200"/>
            <a:ext cx="5505900" cy="3902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1. CONSEQUENTIALISM</a:t>
            </a:r>
            <a:endParaRPr sz="16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Assumes that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c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hanges to the ecosystem in which a dataset is used are out of scope when determining if a specific application of a dataset is good or bad.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To test, ask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“Does the Data Card focus only on measurable future impacts or first order consequences?”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Gaps: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Provenance, Social Responsibility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49"/>
          <p:cNvSpPr/>
          <p:nvPr/>
        </p:nvSpPr>
        <p:spPr>
          <a:xfrm>
            <a:off x="6402488" y="1600200"/>
            <a:ext cx="5505900" cy="3902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2. ABSTRACTABILITY FROM CONTEXT</a:t>
            </a:r>
            <a:endParaRPr sz="16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Assumes that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inputs and ground truth in the dataset do not need to capture socially important yet sensitive aspects of the environment.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To test, ask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“Does the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 Data Card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describe applicable system dynamics and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creator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positionalities?”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Gaps: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System Considerations, Interpretative Epistemics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49"/>
          <p:cNvSpPr/>
          <p:nvPr/>
        </p:nvSpPr>
        <p:spPr>
          <a:xfrm>
            <a:off x="12115775" y="1600200"/>
            <a:ext cx="5505900" cy="3902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3. INPUT MYOPIA</a:t>
            </a:r>
            <a:endParaRPr sz="16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Assumes that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utility of a given feature in the dataset to a task is limited and/or independent of the effect of other features.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To test, ask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“Does the Data Card describe causal relationships between different features and the tasks that the dataset was intended for?”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Gaps: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Disaggregated Analysis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689200" y="5688950"/>
            <a:ext cx="5505900" cy="383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4. QUANTIFIABILITY</a:t>
            </a:r>
            <a:endParaRPr sz="16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Assumes that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impacts on individuals are reducible to numbers, trivializing the difficulty in comparing benefits and costs.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To test, ask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“Does the Data Card provide explanations and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information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 that adequately speaks to a range of downstream impacts?”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Gaps: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Incommensurables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6402488" y="5688950"/>
            <a:ext cx="5505900" cy="383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5. FAILURE CASES ARE EQUIVALENT</a:t>
            </a:r>
            <a:endParaRPr sz="16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Assumes that 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all errors and error rates captured by a defined set of metrics are equivalent, even if error magnitudes vary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To test, ask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“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Does the Data Card focus only on measurable future impacts or first order consequences?”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Gaps: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Disparate Harms &amp; Benefits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12115775" y="5688950"/>
            <a:ext cx="5505900" cy="383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6. TEST DATA VALIDITY</a:t>
            </a:r>
            <a:endParaRPr sz="16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Assumes that 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methods used to estimate performance results model the behavior in the ecosystem that the dataset will be used in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To test, ask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“Does the Data Card focus only on measurable future impacts or first order consequences?”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Gaps: </a:t>
            </a:r>
            <a:r>
              <a:rPr lang="en" sz="1600">
                <a:solidFill>
                  <a:schemeClr val="lt2"/>
                </a:solidFill>
                <a:highlight>
                  <a:srgbClr val="EDFFCE"/>
                </a:highlight>
                <a:latin typeface="Inter"/>
                <a:ea typeface="Inter"/>
                <a:cs typeface="Inter"/>
                <a:sym typeface="Inter"/>
              </a:rPr>
              <a:t>Data Drifts</a:t>
            </a:r>
            <a:endParaRPr sz="1600">
              <a:solidFill>
                <a:schemeClr val="lt2"/>
              </a:solidFill>
              <a:highlight>
                <a:srgbClr val="EDFFCE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/>
          <p:nvPr/>
        </p:nvSpPr>
        <p:spPr>
          <a:xfrm>
            <a:off x="12102325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0"/>
          <p:cNvSpPr/>
          <p:nvPr/>
        </p:nvSpPr>
        <p:spPr>
          <a:xfrm>
            <a:off x="6400800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/>
          <p:nvPr/>
        </p:nvSpPr>
        <p:spPr>
          <a:xfrm>
            <a:off x="12102325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0"/>
          <p:cNvSpPr/>
          <p:nvPr/>
        </p:nvSpPr>
        <p:spPr>
          <a:xfrm>
            <a:off x="6400800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0"/>
          <p:cNvSpPr/>
          <p:nvPr/>
        </p:nvSpPr>
        <p:spPr>
          <a:xfrm>
            <a:off x="59433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GAP OBSERVED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6" name="Google Shape;336;p50"/>
          <p:cNvSpPr txBox="1"/>
          <p:nvPr>
            <p:ph type="title"/>
          </p:nvPr>
        </p:nvSpPr>
        <p:spPr>
          <a:xfrm>
            <a:off x="685800" y="679700"/>
            <a:ext cx="548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Gap: Provenance</a:t>
            </a:r>
            <a:endParaRPr sz="2400"/>
          </a:p>
        </p:txBody>
      </p:sp>
      <p:sp>
        <p:nvSpPr>
          <p:cNvPr id="337" name="Google Shape;337;p50"/>
          <p:cNvSpPr/>
          <p:nvPr/>
        </p:nvSpPr>
        <p:spPr>
          <a:xfrm>
            <a:off x="59434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Provide a description of this gap as observed in the Data Card or the assessment of the dataset.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50"/>
          <p:cNvSpPr/>
          <p:nvPr/>
        </p:nvSpPr>
        <p:spPr>
          <a:xfrm>
            <a:off x="118871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READER IMPACT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50"/>
          <p:cNvSpPr/>
          <p:nvPr/>
        </p:nvSpPr>
        <p:spPr>
          <a:xfrm>
            <a:off x="5943390" y="52113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SOURCE + EVIDENCE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" name="Google Shape;340;p50"/>
          <p:cNvSpPr/>
          <p:nvPr/>
        </p:nvSpPr>
        <p:spPr>
          <a:xfrm>
            <a:off x="11887201" y="5211350"/>
            <a:ext cx="26790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MITIGATION / ACTION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50"/>
          <p:cNvSpPr/>
          <p:nvPr/>
        </p:nvSpPr>
        <p:spPr>
          <a:xfrm>
            <a:off x="118872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Which reader or audience group will this gap most likely impact?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5943400" y="60055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If at all, what is the source of the gap? If possible, point to evidence in the Data Card.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11887200" y="6005525"/>
            <a:ext cx="2595600" cy="2131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How might this gap be reduced? If at all, what strategies can help dataset owners take to complete the evaluation or explicitly make the reader aware of this gap?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50"/>
          <p:cNvSpPr/>
          <p:nvPr/>
        </p:nvSpPr>
        <p:spPr>
          <a:xfrm>
            <a:off x="685800" y="1600200"/>
            <a:ext cx="4114800" cy="797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Assumption: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Consequentialism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Gap occurs when: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 Card minimizes or omits important value-oriented considerations that went into the construction of the dataset.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Examples of g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aps in the Data Card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missing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nter-rater policies related to collection, parameters related to the selection, inclusion and exclusion of data points from the dataset.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/>
          <p:nvPr/>
        </p:nvSpPr>
        <p:spPr>
          <a:xfrm>
            <a:off x="12102325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1"/>
          <p:cNvSpPr/>
          <p:nvPr/>
        </p:nvSpPr>
        <p:spPr>
          <a:xfrm>
            <a:off x="6400800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1"/>
          <p:cNvSpPr/>
          <p:nvPr/>
        </p:nvSpPr>
        <p:spPr>
          <a:xfrm>
            <a:off x="12102325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1"/>
          <p:cNvSpPr/>
          <p:nvPr/>
        </p:nvSpPr>
        <p:spPr>
          <a:xfrm>
            <a:off x="6400800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1"/>
          <p:cNvSpPr/>
          <p:nvPr/>
        </p:nvSpPr>
        <p:spPr>
          <a:xfrm>
            <a:off x="59433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GAP OBSERVED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51"/>
          <p:cNvSpPr txBox="1"/>
          <p:nvPr>
            <p:ph type="title"/>
          </p:nvPr>
        </p:nvSpPr>
        <p:spPr>
          <a:xfrm>
            <a:off x="685800" y="679700"/>
            <a:ext cx="548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Gap: Social Responsibility</a:t>
            </a:r>
            <a:endParaRPr sz="2400"/>
          </a:p>
        </p:txBody>
      </p:sp>
      <p:sp>
        <p:nvSpPr>
          <p:cNvPr id="356" name="Google Shape;356;p51"/>
          <p:cNvSpPr/>
          <p:nvPr/>
        </p:nvSpPr>
        <p:spPr>
          <a:xfrm>
            <a:off x="59434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Provide a description of this gap as observed in the Data Card or the assessment of the dataset.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51"/>
          <p:cNvSpPr/>
          <p:nvPr/>
        </p:nvSpPr>
        <p:spPr>
          <a:xfrm>
            <a:off x="118871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READER IMPACT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51"/>
          <p:cNvSpPr/>
          <p:nvPr/>
        </p:nvSpPr>
        <p:spPr>
          <a:xfrm>
            <a:off x="5943390" y="52113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SOURCE + EVIDENCE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51"/>
          <p:cNvSpPr/>
          <p:nvPr/>
        </p:nvSpPr>
        <p:spPr>
          <a:xfrm>
            <a:off x="11887201" y="5211350"/>
            <a:ext cx="26790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MITIGATION / ACTION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51"/>
          <p:cNvSpPr/>
          <p:nvPr/>
        </p:nvSpPr>
        <p:spPr>
          <a:xfrm>
            <a:off x="118872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Which reader or audience group will this gap most likely impact?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5943400" y="60055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If at all, what is the source of the gap? If possible, point to evidence in the Data Card.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11887200" y="6005525"/>
            <a:ext cx="2595600" cy="2131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How might this gap be reduced? If at all, what strategies can help dataset owners take to complete the evaluation or explicitly make the reader aware of this gap?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685800" y="1600200"/>
            <a:ext cx="4114800" cy="797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Assumption: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Consequentialism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Gap occurs when: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 Card does not report on the bounds and limitations related to the social contracts that guide the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ecosystem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 which the dataset was designed to be used.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Examples of gaps in the Data Card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 missing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assessments of human rights, social and ethical impact; privacy or principle-oriented assessments, if any.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/>
          <p:nvPr/>
        </p:nvSpPr>
        <p:spPr>
          <a:xfrm>
            <a:off x="12102325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2"/>
          <p:cNvSpPr/>
          <p:nvPr/>
        </p:nvSpPr>
        <p:spPr>
          <a:xfrm>
            <a:off x="6400800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2"/>
          <p:cNvSpPr/>
          <p:nvPr/>
        </p:nvSpPr>
        <p:spPr>
          <a:xfrm>
            <a:off x="12102325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2"/>
          <p:cNvSpPr/>
          <p:nvPr/>
        </p:nvSpPr>
        <p:spPr>
          <a:xfrm>
            <a:off x="6400800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2"/>
          <p:cNvSpPr/>
          <p:nvPr/>
        </p:nvSpPr>
        <p:spPr>
          <a:xfrm>
            <a:off x="59433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GAP OBSERVED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52"/>
          <p:cNvSpPr txBox="1"/>
          <p:nvPr>
            <p:ph type="title"/>
          </p:nvPr>
        </p:nvSpPr>
        <p:spPr>
          <a:xfrm>
            <a:off x="685800" y="679700"/>
            <a:ext cx="548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Gap: System Considerations</a:t>
            </a:r>
            <a:endParaRPr sz="2400"/>
          </a:p>
        </p:txBody>
      </p:sp>
      <p:sp>
        <p:nvSpPr>
          <p:cNvPr id="375" name="Google Shape;375;p52"/>
          <p:cNvSpPr/>
          <p:nvPr/>
        </p:nvSpPr>
        <p:spPr>
          <a:xfrm>
            <a:off x="59434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Provide a description of this gap as observed in the Data Card or the assessment of the dataset.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52"/>
          <p:cNvSpPr/>
          <p:nvPr/>
        </p:nvSpPr>
        <p:spPr>
          <a:xfrm>
            <a:off x="118871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READER IMPACT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52"/>
          <p:cNvSpPr/>
          <p:nvPr/>
        </p:nvSpPr>
        <p:spPr>
          <a:xfrm>
            <a:off x="5943390" y="52113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SOURCE + EVIDENCE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11887201" y="5211350"/>
            <a:ext cx="26790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MITIGATION / ACTION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118872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Which reader or audience group will this gap most likely impact?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5943400" y="60055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If at all, what is the source of the gap? If possible, point to evidence in the Data Card.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52"/>
          <p:cNvSpPr/>
          <p:nvPr/>
        </p:nvSpPr>
        <p:spPr>
          <a:xfrm>
            <a:off x="11887200" y="6005525"/>
            <a:ext cx="2595600" cy="2131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How might this gap be reduced? If at all, what strategies can help dataset owners take to complete the evaluation or explicitly make the reader aware of this gap?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52"/>
          <p:cNvSpPr/>
          <p:nvPr/>
        </p:nvSpPr>
        <p:spPr>
          <a:xfrm>
            <a:off x="685800" y="1600200"/>
            <a:ext cx="4114800" cy="797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Assumption: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Abstractability from Context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Gap occurs when: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 Card describes the dataset as a benchmark for a set of industry standard models without paying attention to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interpretability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or explainability methods that describe results, or omits any human-in-the-loop or feedback loops in the ecosystems in which the dataset was created or will be used.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Examples of gaps in the Data Card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 missing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inter-rater policies related to collection, parameters related to the selection, confounding or control effects in evaluations.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/>
          <p:nvPr/>
        </p:nvSpPr>
        <p:spPr>
          <a:xfrm>
            <a:off x="12102325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3"/>
          <p:cNvSpPr/>
          <p:nvPr/>
        </p:nvSpPr>
        <p:spPr>
          <a:xfrm>
            <a:off x="6400800" y="679700"/>
            <a:ext cx="54864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3"/>
          <p:cNvSpPr/>
          <p:nvPr/>
        </p:nvSpPr>
        <p:spPr>
          <a:xfrm>
            <a:off x="12102325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3"/>
          <p:cNvSpPr/>
          <p:nvPr/>
        </p:nvSpPr>
        <p:spPr>
          <a:xfrm>
            <a:off x="6400800" y="5023100"/>
            <a:ext cx="54864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3"/>
          <p:cNvSpPr/>
          <p:nvPr/>
        </p:nvSpPr>
        <p:spPr>
          <a:xfrm>
            <a:off x="59433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GAP OBSERVED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53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endParaRPr sz="3000"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DC09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8FDC0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53"/>
          <p:cNvSpPr txBox="1"/>
          <p:nvPr>
            <p:ph type="title"/>
          </p:nvPr>
        </p:nvSpPr>
        <p:spPr>
          <a:xfrm>
            <a:off x="685800" y="679700"/>
            <a:ext cx="548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Gap: Interpretive Epistemics</a:t>
            </a:r>
            <a:endParaRPr sz="2400"/>
          </a:p>
        </p:txBody>
      </p:sp>
      <p:sp>
        <p:nvSpPr>
          <p:cNvPr id="394" name="Google Shape;394;p53"/>
          <p:cNvSpPr/>
          <p:nvPr/>
        </p:nvSpPr>
        <p:spPr>
          <a:xfrm>
            <a:off x="59434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Provide a description of this gap as observed in the Data Card or the assessment of the dataset.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53"/>
          <p:cNvSpPr/>
          <p:nvPr/>
        </p:nvSpPr>
        <p:spPr>
          <a:xfrm>
            <a:off x="11887190" y="8385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READER IMPACT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53"/>
          <p:cNvSpPr/>
          <p:nvPr/>
        </p:nvSpPr>
        <p:spPr>
          <a:xfrm>
            <a:off x="5943390" y="5211350"/>
            <a:ext cx="24246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SOURCE + EVIDENCE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53"/>
          <p:cNvSpPr/>
          <p:nvPr/>
        </p:nvSpPr>
        <p:spPr>
          <a:xfrm>
            <a:off x="11887201" y="5211350"/>
            <a:ext cx="26790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MITIGATION / ACTION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53"/>
          <p:cNvSpPr/>
          <p:nvPr/>
        </p:nvSpPr>
        <p:spPr>
          <a:xfrm>
            <a:off x="11887200" y="1594100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Which reader or audience group will this gap most likely impact?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53"/>
          <p:cNvSpPr/>
          <p:nvPr/>
        </p:nvSpPr>
        <p:spPr>
          <a:xfrm>
            <a:off x="5943400" y="6005525"/>
            <a:ext cx="2595600" cy="1936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If at all, what is the source of the gap? If possible, point to evidence in the Data Card.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53"/>
          <p:cNvSpPr/>
          <p:nvPr/>
        </p:nvSpPr>
        <p:spPr>
          <a:xfrm>
            <a:off x="11887200" y="6005525"/>
            <a:ext cx="2595600" cy="2131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DDCDC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How might this gap be reduced? If at all, what strategies can help dataset owners take to complete the evaluation or explicitly make the reader aware of this gap?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53"/>
          <p:cNvSpPr/>
          <p:nvPr/>
        </p:nvSpPr>
        <p:spPr>
          <a:xfrm>
            <a:off x="685800" y="1600200"/>
            <a:ext cx="4114800" cy="797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Assumption: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Abstractability from Context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Gap occurs when: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 Card is implicitly positivist in position and the information contained is seen as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socially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and culturally independent that is interpreted in a fixed set of ways and contexts.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Examples of gaps in the Data Card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 missing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decisions, rationales, as well as past research, experience, and personal insights that impacted the creation or curation of the dataset.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